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1E6F4-431F-4CDD-8669-355408B092A6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8A346-1253-4F94-B8B6-C31A7833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24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F0F7582-083D-4069-B222-DC43CD56FF87}" type="slidenum">
              <a:rPr lang="en-US" sz="1200" smtClean="0"/>
              <a:pPr/>
              <a:t>1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24103DD-8621-4896-8F4A-3DA046B81007}" type="slidenum">
              <a:rPr lang="en-US" sz="1200" smtClean="0"/>
              <a:pPr/>
              <a:t>2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781E49C-1306-4952-A1FD-22CBB4ADA017}" type="slidenum">
              <a:rPr lang="en-US" sz="1200" smtClean="0"/>
              <a:pPr/>
              <a:t>3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422258-23F6-4CF1-BD74-AF548751E81E}" type="slidenum">
              <a:rPr lang="en-US" sz="1200" smtClean="0"/>
              <a:pPr/>
              <a:t>7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23E38C9-5515-41F1-9DEF-4B357ECEC6A4}" type="slidenum">
              <a:rPr lang="en-US" sz="1200" smtClean="0"/>
              <a:pPr/>
              <a:t>8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0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54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5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8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5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8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0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08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02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61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63509-E3ED-4F1A-8A6D-993E19B4DF6B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7C53C-9DCE-4F79-BD39-30293CAFA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752600"/>
            <a:ext cx="6780213" cy="1905000"/>
          </a:xfrm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8F8F8"/>
                </a:solidFill>
              </a:rPr>
              <a:t>The Early Industrial and Transportation Revolution</a:t>
            </a:r>
          </a:p>
        </p:txBody>
      </p:sp>
    </p:spTree>
    <p:extLst>
      <p:ext uri="{BB962C8B-B14F-4D97-AF65-F5344CB8AC3E}">
        <p14:creationId xmlns:p14="http://schemas.microsoft.com/office/powerpoint/2010/main" val="1758410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304800" y="76200"/>
            <a:ext cx="8610600" cy="6096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AMERICAN GROWTH AND PROGRESS 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38200" y="849313"/>
            <a:ext cx="7924800" cy="552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AutoNum type="arabicPeriod"/>
              <a:defRPr/>
            </a:pPr>
            <a:r>
              <a:rPr lang="en-US" b="1" dirty="0" smtClean="0">
                <a:latin typeface="Tahoma" pitchFamily="34" charset="0"/>
              </a:rPr>
              <a:t>Population growth</a:t>
            </a:r>
          </a:p>
          <a:p>
            <a:pPr lvl="1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b="1" dirty="0" smtClean="0">
                <a:latin typeface="Tahoma" pitchFamily="34" charset="0"/>
              </a:rPr>
              <a:t>1800 = 5.5 million to 33 million by 1861</a:t>
            </a:r>
          </a:p>
          <a:p>
            <a:pPr lvl="2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b="1" dirty="0" smtClean="0">
                <a:latin typeface="Tahoma" pitchFamily="34" charset="0"/>
              </a:rPr>
              <a:t>Only 3% of pop. lived in towns of 8000 by </a:t>
            </a:r>
          </a:p>
          <a:p>
            <a:pPr marL="914400" lvl="2" indent="0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defRPr/>
            </a:pPr>
            <a:r>
              <a:rPr lang="en-US" b="1" dirty="0" smtClean="0">
                <a:latin typeface="Tahoma" pitchFamily="34" charset="0"/>
              </a:rPr>
              <a:t>     1800.</a:t>
            </a:r>
          </a:p>
          <a:p>
            <a:pPr lvl="1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b="1" dirty="0" smtClean="0">
                <a:latin typeface="Tahoma" pitchFamily="34" charset="0"/>
              </a:rPr>
              <a:t>13 states to 33 states by 1861 </a:t>
            </a:r>
          </a:p>
          <a:p>
            <a:pPr lvl="1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b="1" dirty="0" smtClean="0">
                <a:latin typeface="Tahoma" pitchFamily="34" charset="0"/>
              </a:rPr>
              <a:t>Expansion of cities</a:t>
            </a:r>
          </a:p>
          <a:p>
            <a:pPr marL="457200" lvl="1" indent="0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defRPr/>
            </a:pPr>
            <a:endParaRPr lang="en-US" b="1" dirty="0" smtClean="0">
              <a:latin typeface="Tahoma" pitchFamily="34" charset="0"/>
            </a:endParaRPr>
          </a:p>
          <a:p>
            <a:pPr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Char char="•"/>
              <a:defRPr/>
            </a:pPr>
            <a:endParaRPr lang="en-US" b="1" dirty="0" smtClean="0">
              <a:latin typeface="Tahoma" pitchFamily="34" charset="0"/>
            </a:endParaRPr>
          </a:p>
          <a:p>
            <a:pPr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AutoNum type="arabicPeriod" startAt="2"/>
              <a:defRPr/>
            </a:pPr>
            <a:r>
              <a:rPr lang="en-US" b="1" dirty="0" smtClean="0">
                <a:latin typeface="Tahoma" pitchFamily="34" charset="0"/>
              </a:rPr>
              <a:t>Flow of Immigration – 1830’s to 1860’s</a:t>
            </a:r>
          </a:p>
          <a:p>
            <a:pPr lvl="1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b="1" dirty="0" smtClean="0">
                <a:latin typeface="Tahoma" pitchFamily="34" charset="0"/>
              </a:rPr>
              <a:t>Why?  Potato famine and European problem</a:t>
            </a:r>
          </a:p>
          <a:p>
            <a:pPr lvl="2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b="1" dirty="0" smtClean="0">
                <a:latin typeface="Tahoma" pitchFamily="34" charset="0"/>
              </a:rPr>
              <a:t>Irish</a:t>
            </a:r>
          </a:p>
          <a:p>
            <a:pPr lvl="2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b="1" dirty="0" smtClean="0">
                <a:latin typeface="Tahoma" pitchFamily="34" charset="0"/>
              </a:rPr>
              <a:t>German 48er’s</a:t>
            </a:r>
          </a:p>
          <a:p>
            <a:pPr lvl="1"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b="1" dirty="0" smtClean="0">
                <a:latin typeface="Tahoma" pitchFamily="34" charset="0"/>
              </a:rPr>
              <a:t>Hated by “Nativists”</a:t>
            </a:r>
          </a:p>
          <a:p>
            <a:pPr eaLnBrk="1" hangingPunct="1">
              <a:lnSpc>
                <a:spcPct val="65000"/>
              </a:lnSpc>
              <a:spcBef>
                <a:spcPct val="15000"/>
              </a:spcBef>
              <a:spcAft>
                <a:spcPct val="15000"/>
              </a:spcAft>
              <a:defRPr/>
            </a:pPr>
            <a:endParaRPr lang="en-US" b="1" dirty="0" smtClean="0">
              <a:latin typeface="Tahoma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spcAft>
                <a:spcPct val="15000"/>
              </a:spcAft>
              <a:defRPr/>
            </a:pPr>
            <a:endParaRPr lang="en-US" b="1" dirty="0" smtClean="0">
              <a:latin typeface="Tahoma" pitchFamily="34" charset="0"/>
            </a:endParaRPr>
          </a:p>
        </p:txBody>
      </p:sp>
      <p:sp>
        <p:nvSpPr>
          <p:cNvPr id="22532" name="AutoShape 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696200" y="2590800"/>
            <a:ext cx="304800" cy="3048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AutoShape 1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315200" y="4724400"/>
            <a:ext cx="304800" cy="3048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0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59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7772400" cy="152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900" smtClean="0"/>
              <a:t>City growth</a:t>
            </a:r>
          </a:p>
        </p:txBody>
      </p:sp>
      <p:sp>
        <p:nvSpPr>
          <p:cNvPr id="23556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686800" y="6400800"/>
            <a:ext cx="304800" cy="304800"/>
          </a:xfrm>
          <a:prstGeom prst="irregularSeal2">
            <a:avLst/>
          </a:prstGeom>
          <a:solidFill>
            <a:srgbClr val="99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600200" y="5715000"/>
            <a:ext cx="3886200" cy="992188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b="1" u="sng">
                <a:solidFill>
                  <a:srgbClr val="0000CC"/>
                </a:solidFill>
                <a:latin typeface="Arial" charset="0"/>
              </a:rPr>
              <a:t>Westward expansion</a:t>
            </a:r>
            <a:r>
              <a:rPr lang="en-US" sz="1800" b="1">
                <a:latin typeface="Arial" charset="0"/>
              </a:rPr>
              <a:t> </a:t>
            </a:r>
            <a:br>
              <a:rPr lang="en-US" sz="1800" b="1">
                <a:latin typeface="Arial" charset="0"/>
              </a:rPr>
            </a:br>
            <a:r>
              <a:rPr lang="en-US" sz="1800" b="1">
                <a:latin typeface="Arial" charset="0"/>
              </a:rPr>
              <a:t>Growth of cities and states by 1850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648200" y="533400"/>
            <a:ext cx="4343400" cy="50292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871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smtClean="0">
                <a:solidFill>
                  <a:srgbClr val="FFFFFF"/>
                </a:solidFill>
              </a:rPr>
              <a:t>Technological Developments </a:t>
            </a:r>
            <a:br>
              <a:rPr lang="en-US" sz="4000" smtClean="0">
                <a:solidFill>
                  <a:srgbClr val="FFFFFF"/>
                </a:solidFill>
              </a:rPr>
            </a:br>
            <a:r>
              <a:rPr lang="en-US" sz="3000" smtClean="0">
                <a:solidFill>
                  <a:srgbClr val="FFFFFF"/>
                </a:solidFill>
              </a:rPr>
              <a:t>(early 19</a:t>
            </a:r>
            <a:r>
              <a:rPr lang="en-US" sz="3000" baseline="30000" smtClean="0">
                <a:solidFill>
                  <a:srgbClr val="FFFFFF"/>
                </a:solidFill>
              </a:rPr>
              <a:t>th</a:t>
            </a:r>
            <a:r>
              <a:rPr lang="en-US" sz="3000" smtClean="0">
                <a:solidFill>
                  <a:srgbClr val="FFFFFF"/>
                </a:solidFill>
              </a:rPr>
              <a:t> c)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b="1" smtClean="0">
                <a:solidFill>
                  <a:srgbClr val="FFFFFF"/>
                </a:solidFill>
              </a:rPr>
              <a:t>Cotton Gin</a:t>
            </a:r>
          </a:p>
          <a:p>
            <a:pPr lvl="1"/>
            <a:r>
              <a:rPr lang="en-US" sz="2500" smtClean="0">
                <a:solidFill>
                  <a:srgbClr val="FFFFFF"/>
                </a:solidFill>
              </a:rPr>
              <a:t>Eli Whitney </a:t>
            </a:r>
          </a:p>
          <a:p>
            <a:pPr lvl="1"/>
            <a:r>
              <a:rPr lang="en-US" sz="2500" smtClean="0">
                <a:solidFill>
                  <a:srgbClr val="FFFFFF"/>
                </a:solidFill>
              </a:rPr>
              <a:t>Interchangeable Parts</a:t>
            </a:r>
          </a:p>
          <a:p>
            <a:pPr lvl="1"/>
            <a:endParaRPr lang="en-US" sz="2500" smtClean="0">
              <a:solidFill>
                <a:srgbClr val="FFFFFF"/>
              </a:solidFill>
            </a:endParaRPr>
          </a:p>
        </p:txBody>
      </p:sp>
      <p:pic>
        <p:nvPicPr>
          <p:cNvPr id="337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667125"/>
            <a:ext cx="2552700" cy="21431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3379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657600"/>
            <a:ext cx="1905000" cy="21526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9937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FFFFFF"/>
                </a:solidFill>
              </a:rPr>
              <a:t>Technological Developments </a:t>
            </a:r>
            <a:br>
              <a:rPr lang="en-US" smtClean="0">
                <a:solidFill>
                  <a:srgbClr val="FFFFFF"/>
                </a:solidFill>
              </a:rPr>
            </a:br>
            <a:r>
              <a:rPr lang="en-US" sz="3600" smtClean="0">
                <a:solidFill>
                  <a:srgbClr val="FFFFFF"/>
                </a:solidFill>
              </a:rPr>
              <a:t>(early 19</a:t>
            </a:r>
            <a:r>
              <a:rPr lang="en-US" sz="3600" baseline="30000" smtClean="0">
                <a:solidFill>
                  <a:srgbClr val="FFFFFF"/>
                </a:solidFill>
              </a:rPr>
              <a:t>th</a:t>
            </a:r>
            <a:r>
              <a:rPr lang="en-US" sz="3600" smtClean="0">
                <a:solidFill>
                  <a:srgbClr val="FFFFFF"/>
                </a:solidFill>
              </a:rPr>
              <a:t> c)</a:t>
            </a:r>
            <a:endParaRPr lang="en-US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76200" y="1981200"/>
            <a:ext cx="7239000" cy="4114800"/>
          </a:xfrm>
        </p:spPr>
        <p:txBody>
          <a:bodyPr/>
          <a:lstStyle/>
          <a:p>
            <a:pPr lvl="1">
              <a:buFont typeface="Arial" charset="0"/>
              <a:buChar char="•"/>
            </a:pPr>
            <a:r>
              <a:rPr lang="en-US" sz="3000" b="1" smtClean="0">
                <a:solidFill>
                  <a:srgbClr val="FFFFFF"/>
                </a:solidFill>
              </a:rPr>
              <a:t>Transportation</a:t>
            </a:r>
          </a:p>
          <a:p>
            <a:pPr lvl="3"/>
            <a:r>
              <a:rPr lang="en-US" sz="2200" smtClean="0">
                <a:solidFill>
                  <a:srgbClr val="FFFFFF"/>
                </a:solidFill>
              </a:rPr>
              <a:t>Steam Boats</a:t>
            </a:r>
          </a:p>
          <a:p>
            <a:pPr lvl="4"/>
            <a:r>
              <a:rPr lang="en-US" sz="2200" smtClean="0">
                <a:solidFill>
                  <a:srgbClr val="FFFFFF"/>
                </a:solidFill>
              </a:rPr>
              <a:t>Robert Fulton/Robert Livingston</a:t>
            </a:r>
          </a:p>
          <a:p>
            <a:pPr lvl="4"/>
            <a:r>
              <a:rPr lang="en-US" sz="2200" i="1" smtClean="0">
                <a:solidFill>
                  <a:srgbClr val="FFFFFF"/>
                </a:solidFill>
              </a:rPr>
              <a:t>Clermont</a:t>
            </a:r>
            <a:r>
              <a:rPr lang="en-US" sz="2200" smtClean="0">
                <a:solidFill>
                  <a:srgbClr val="FFFFFF"/>
                </a:solidFill>
              </a:rPr>
              <a:t> “sailed” up the Hudson River in 1807</a:t>
            </a:r>
            <a:endParaRPr lang="en-US" sz="2200" i="1" smtClean="0">
              <a:solidFill>
                <a:srgbClr val="FFFFFF"/>
              </a:solidFill>
            </a:endParaRPr>
          </a:p>
          <a:p>
            <a:pPr lvl="3"/>
            <a:r>
              <a:rPr lang="en-US" sz="2200" smtClean="0">
                <a:solidFill>
                  <a:srgbClr val="FFFFFF"/>
                </a:solidFill>
              </a:rPr>
              <a:t>Turnpikes</a:t>
            </a:r>
          </a:p>
          <a:p>
            <a:pPr lvl="4"/>
            <a:r>
              <a:rPr lang="en-US" sz="2200" smtClean="0">
                <a:solidFill>
                  <a:srgbClr val="FFFFFF"/>
                </a:solidFill>
              </a:rPr>
              <a:t>Tolls roads built/run privately </a:t>
            </a:r>
          </a:p>
          <a:p>
            <a:pPr lvl="3">
              <a:buFontTx/>
              <a:buChar char="-"/>
            </a:pPr>
            <a:r>
              <a:rPr lang="en-US" sz="2200" smtClean="0">
                <a:solidFill>
                  <a:srgbClr val="FFFFFF"/>
                </a:solidFill>
              </a:rPr>
              <a:t>Canals</a:t>
            </a:r>
          </a:p>
          <a:p>
            <a:pPr lvl="4">
              <a:buFontTx/>
              <a:buChar char="-"/>
            </a:pPr>
            <a:r>
              <a:rPr lang="en-US" sz="2200" smtClean="0">
                <a:solidFill>
                  <a:srgbClr val="FFFFFF"/>
                </a:solidFill>
              </a:rPr>
              <a:t>Erie Canal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60248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smtClean="0"/>
          </a:p>
        </p:txBody>
      </p:sp>
      <p:pic>
        <p:nvPicPr>
          <p:cNvPr id="338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8" y="609600"/>
            <a:ext cx="8102601" cy="55626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970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4_04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52500"/>
            <a:ext cx="7848600" cy="544830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0" y="60325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CC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000" b="1">
                <a:latin typeface="Comic Sans MS" pitchFamily="66" charset="0"/>
              </a:rPr>
              <a:t>Principal Canals in 1840</a:t>
            </a:r>
          </a:p>
        </p:txBody>
      </p:sp>
    </p:spTree>
    <p:extLst>
      <p:ext uri="{BB962C8B-B14F-4D97-AF65-F5344CB8AC3E}">
        <p14:creationId xmlns:p14="http://schemas.microsoft.com/office/powerpoint/2010/main" val="30867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-2058988" y="-2332038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8675" name="Picture 3" descr="203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34291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115</Words>
  <Application>Microsoft Office PowerPoint</Application>
  <PresentationFormat>On-screen Show (4:3)</PresentationFormat>
  <Paragraphs>36</Paragraphs>
  <Slides>8</Slides>
  <Notes>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Early Industrial and Transportation Revolution</vt:lpstr>
      <vt:lpstr>PowerPoint Presentation</vt:lpstr>
      <vt:lpstr>City growth</vt:lpstr>
      <vt:lpstr>Technological Developments  (early 19th c)</vt:lpstr>
      <vt:lpstr>Technological Developments  (early 19th c)</vt:lpstr>
      <vt:lpstr>PowerPoint Presentation</vt:lpstr>
      <vt:lpstr>PowerPoint Presentation</vt:lpstr>
      <vt:lpstr>PowerPoint Presentation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Early Industrial and Transportation Revolution</dc:title>
  <dc:creator>Hartley, Brian</dc:creator>
  <cp:lastModifiedBy>Hartley, Brian</cp:lastModifiedBy>
  <cp:revision>1</cp:revision>
  <dcterms:created xsi:type="dcterms:W3CDTF">2010-09-23T10:40:12Z</dcterms:created>
  <dcterms:modified xsi:type="dcterms:W3CDTF">2010-09-23T10:42:06Z</dcterms:modified>
</cp:coreProperties>
</file>